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3" r:id="rId11"/>
    <p:sldId id="1286" r:id="rId12"/>
    <p:sldId id="1287" r:id="rId13"/>
    <p:sldId id="1292" r:id="rId14"/>
    <p:sldId id="1306" r:id="rId15"/>
    <p:sldId id="1307" r:id="rId16"/>
    <p:sldId id="1308" r:id="rId17"/>
    <p:sldId id="1293" r:id="rId18"/>
    <p:sldId id="1309" r:id="rId19"/>
    <p:sldId id="1310" r:id="rId20"/>
    <p:sldId id="1311" r:id="rId21"/>
    <p:sldId id="1312"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3781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SUBA SHREE K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au311121104057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384920" y="3660821"/>
            <a:ext cx="1538383"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515014" y="3919492"/>
            <a:ext cx="153838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09612" y="3956068"/>
            <a:ext cx="260838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Loyola-ICAM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561187"/>
            <a:ext cx="8832300" cy="451933"/>
          </a:xfrm>
        </p:spPr>
        <p:txBody>
          <a:bodyPr/>
          <a:lstStyle/>
          <a:p>
            <a:pPr algn="ctr"/>
            <a:r>
              <a:rPr lang="en-US" sz="1800" b="1" dirty="0" smtClean="0"/>
              <a:t>Home Page</a:t>
            </a: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44" y="981947"/>
            <a:ext cx="7242465" cy="385451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561187"/>
            <a:ext cx="8832300" cy="451933"/>
          </a:xfrm>
        </p:spPr>
        <p:txBody>
          <a:bodyPr/>
          <a:lstStyle/>
          <a:p>
            <a:pPr algn="ctr"/>
            <a:r>
              <a:rPr lang="en-US" sz="1800" b="1" dirty="0" smtClean="0"/>
              <a:t>Sign Up Page</a:t>
            </a:r>
            <a:endParaRPr lang="en-US"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40384"/>
            <a:ext cx="7082712" cy="3964117"/>
          </a:xfrm>
          <a:prstGeom prst="rect">
            <a:avLst/>
          </a:prstGeom>
        </p:spPr>
      </p:pic>
    </p:spTree>
    <p:extLst>
      <p:ext uri="{BB962C8B-B14F-4D97-AF65-F5344CB8AC3E}">
        <p14:creationId xmlns:p14="http://schemas.microsoft.com/office/powerpoint/2010/main" val="283449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509232"/>
            <a:ext cx="8832300" cy="451933"/>
          </a:xfrm>
        </p:spPr>
        <p:txBody>
          <a:bodyPr/>
          <a:lstStyle/>
          <a:p>
            <a:pPr algn="ctr"/>
            <a:r>
              <a:rPr lang="en-US" sz="1800" b="1" dirty="0" smtClean="0"/>
              <a:t>Login Page</a:t>
            </a:r>
            <a:endParaRPr lang="en-US"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81" y="961165"/>
            <a:ext cx="7460080" cy="3932107"/>
          </a:xfrm>
          <a:prstGeom prst="rect">
            <a:avLst/>
          </a:prstGeom>
        </p:spPr>
      </p:pic>
    </p:spTree>
    <p:extLst>
      <p:ext uri="{BB962C8B-B14F-4D97-AF65-F5344CB8AC3E}">
        <p14:creationId xmlns:p14="http://schemas.microsoft.com/office/powerpoint/2010/main" val="294127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561187"/>
            <a:ext cx="8832300" cy="451933"/>
          </a:xfrm>
        </p:spPr>
        <p:txBody>
          <a:bodyPr/>
          <a:lstStyle/>
          <a:p>
            <a:pPr algn="ctr"/>
            <a:r>
              <a:rPr lang="en-US" sz="1800" b="1" dirty="0" smtClean="0"/>
              <a:t>All Songs Page</a:t>
            </a:r>
            <a:endParaRPr lang="en-US" sz="1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960" y="1013120"/>
            <a:ext cx="7398327" cy="3948302"/>
          </a:xfrm>
          <a:prstGeom prst="rect">
            <a:avLst/>
          </a:prstGeom>
        </p:spPr>
      </p:pic>
    </p:spTree>
    <p:extLst>
      <p:ext uri="{BB962C8B-B14F-4D97-AF65-F5344CB8AC3E}">
        <p14:creationId xmlns:p14="http://schemas.microsoft.com/office/powerpoint/2010/main" val="185597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79176" y="362139"/>
            <a:ext cx="7886430" cy="666517"/>
          </a:xfrm>
        </p:spPr>
        <p:txBody>
          <a:bodyPr/>
          <a:lstStyle/>
          <a:p>
            <a:pPr algn="ctr"/>
            <a:r>
              <a:rPr lang="en-US" sz="1600" b="1" dirty="0" smtClean="0"/>
              <a:t>Services List in Menu </a:t>
            </a:r>
            <a:endParaRPr lang="en-US" sz="1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1" y="820882"/>
            <a:ext cx="7876309" cy="414961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79176" y="362139"/>
            <a:ext cx="7886430" cy="666517"/>
          </a:xfrm>
        </p:spPr>
        <p:txBody>
          <a:bodyPr/>
          <a:lstStyle/>
          <a:p>
            <a:pPr algn="ctr"/>
            <a:r>
              <a:rPr lang="en-US" sz="1600" b="1" dirty="0" smtClean="0"/>
              <a:t>Your Channel Page </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72" y="900868"/>
            <a:ext cx="6862833" cy="3941295"/>
          </a:xfrm>
          <a:prstGeom prst="rect">
            <a:avLst/>
          </a:prstGeom>
        </p:spPr>
      </p:pic>
    </p:spTree>
    <p:extLst>
      <p:ext uri="{BB962C8B-B14F-4D97-AF65-F5344CB8AC3E}">
        <p14:creationId xmlns:p14="http://schemas.microsoft.com/office/powerpoint/2010/main" val="260269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79176" y="362139"/>
            <a:ext cx="7886430" cy="666517"/>
          </a:xfrm>
        </p:spPr>
        <p:txBody>
          <a:bodyPr/>
          <a:lstStyle/>
          <a:p>
            <a:pPr algn="ctr"/>
            <a:r>
              <a:rPr lang="en-US" sz="1600" b="1" dirty="0" smtClean="0"/>
              <a:t>Upload Music Page </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18" y="805410"/>
            <a:ext cx="7512626" cy="4223790"/>
          </a:xfrm>
          <a:prstGeom prst="rect">
            <a:avLst/>
          </a:prstGeom>
        </p:spPr>
      </p:pic>
    </p:spTree>
    <p:extLst>
      <p:ext uri="{BB962C8B-B14F-4D97-AF65-F5344CB8AC3E}">
        <p14:creationId xmlns:p14="http://schemas.microsoft.com/office/powerpoint/2010/main" val="393643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79176" y="362139"/>
            <a:ext cx="7886430" cy="666517"/>
          </a:xfrm>
        </p:spPr>
        <p:txBody>
          <a:bodyPr/>
          <a:lstStyle/>
          <a:p>
            <a:pPr algn="ctr"/>
            <a:r>
              <a:rPr lang="en-US" sz="1600" b="1" dirty="0" smtClean="0"/>
              <a:t>Watch-Later Page</a:t>
            </a:r>
            <a:endParaRPr lang="en-US" sz="16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18" y="846927"/>
            <a:ext cx="7637318" cy="4081437"/>
          </a:xfrm>
          <a:prstGeom prst="rect">
            <a:avLst/>
          </a:prstGeom>
        </p:spPr>
      </p:pic>
    </p:spTree>
    <p:extLst>
      <p:ext uri="{BB962C8B-B14F-4D97-AF65-F5344CB8AC3E}">
        <p14:creationId xmlns:p14="http://schemas.microsoft.com/office/powerpoint/2010/main" val="4275023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79176" y="362139"/>
            <a:ext cx="7886430" cy="666517"/>
          </a:xfrm>
        </p:spPr>
        <p:txBody>
          <a:bodyPr/>
          <a:lstStyle/>
          <a:p>
            <a:pPr algn="ctr"/>
            <a:r>
              <a:rPr lang="en-US" sz="1600" b="1" dirty="0" smtClean="0"/>
              <a:t>History Page </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32" y="831327"/>
            <a:ext cx="7779295" cy="4145920"/>
          </a:xfrm>
          <a:prstGeom prst="rect">
            <a:avLst/>
          </a:prstGeom>
        </p:spPr>
      </p:pic>
    </p:spTree>
    <p:extLst>
      <p:ext uri="{BB962C8B-B14F-4D97-AF65-F5344CB8AC3E}">
        <p14:creationId xmlns:p14="http://schemas.microsoft.com/office/powerpoint/2010/main" val="2470776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11726" y="973819"/>
            <a:ext cx="8447809" cy="3754874"/>
          </a:xfrm>
          <a:prstGeom prst="rect">
            <a:avLst/>
          </a:prstGeom>
        </p:spPr>
        <p:txBody>
          <a:bodyPr wrap="square">
            <a:spAutoFit/>
          </a:bodyPr>
          <a:lstStyle/>
          <a:p>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smtClean="0">
                <a:solidFill>
                  <a:schemeClr val="tx1"/>
                </a:solidFill>
                <a:latin typeface="Arial" panose="020B0604020202020204" pitchFamily="34" charset="0"/>
                <a:cs typeface="Arial" panose="020B0604020202020204" pitchFamily="34" charset="0"/>
              </a:rPr>
              <a:t> Category-wise Songs: </a:t>
            </a:r>
            <a:r>
              <a:rPr lang="en-US" dirty="0" err="1">
                <a:solidFill>
                  <a:schemeClr val="tx1"/>
                </a:solidFill>
                <a:latin typeface="Arial" panose="020B0604020202020204" pitchFamily="34" charset="0"/>
                <a:cs typeface="Arial" panose="020B0604020202020204" pitchFamily="34" charset="0"/>
              </a:rPr>
              <a:t>MusicBeats</a:t>
            </a:r>
            <a:r>
              <a:rPr lang="en-US" dirty="0">
                <a:solidFill>
                  <a:schemeClr val="tx1"/>
                </a:solidFill>
                <a:latin typeface="Arial" panose="020B0604020202020204" pitchFamily="34" charset="0"/>
                <a:cs typeface="Arial" panose="020B0604020202020204" pitchFamily="34" charset="0"/>
              </a:rPr>
              <a:t> will introduce advanced categorization features, allowing users to browse songs based on specific genres, eras (such as 80s, 90s, 2ks), moods, and more</a:t>
            </a:r>
            <a:r>
              <a:rPr lang="en-US" dirty="0" smtClean="0">
                <a:solidFill>
                  <a:schemeClr val="tx1"/>
                </a:solidFill>
                <a:latin typeface="Arial" panose="020B0604020202020204" pitchFamily="34" charset="0"/>
                <a:cs typeface="Arial" panose="020B0604020202020204" pitchFamily="34" charset="0"/>
              </a:rPr>
              <a:t>.</a:t>
            </a:r>
          </a:p>
          <a:p>
            <a:endParaRPr lang="en-US" b="1" dirty="0" smtClean="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smtClean="0">
                <a:solidFill>
                  <a:schemeClr val="tx1"/>
                </a:solidFill>
                <a:latin typeface="Arial" panose="020B0604020202020204" pitchFamily="34" charset="0"/>
                <a:cs typeface="Arial" panose="020B0604020202020204" pitchFamily="34" charset="0"/>
              </a:rPr>
              <a:t> Subscription </a:t>
            </a:r>
            <a:r>
              <a:rPr lang="en-US" b="1" dirty="0">
                <a:solidFill>
                  <a:schemeClr val="tx1"/>
                </a:solidFill>
                <a:latin typeface="Arial" panose="020B0604020202020204" pitchFamily="34" charset="0"/>
                <a:cs typeface="Arial" panose="020B0604020202020204" pitchFamily="34" charset="0"/>
              </a:rPr>
              <a:t>Model:</a:t>
            </a:r>
            <a:r>
              <a:rPr lang="en-US" dirty="0">
                <a:solidFill>
                  <a:schemeClr val="tx1"/>
                </a:solidFill>
                <a:latin typeface="Arial" panose="020B0604020202020204" pitchFamily="34" charset="0"/>
                <a:cs typeface="Arial" panose="020B0604020202020204" pitchFamily="34" charset="0"/>
              </a:rPr>
              <a:t> Introduce a premium subscription tier offering </a:t>
            </a:r>
            <a:r>
              <a:rPr lang="en-US" dirty="0" smtClean="0">
                <a:solidFill>
                  <a:schemeClr val="tx1"/>
                </a:solidFill>
                <a:latin typeface="Arial" panose="020B0604020202020204" pitchFamily="34" charset="0"/>
                <a:cs typeface="Arial" panose="020B0604020202020204" pitchFamily="34" charset="0"/>
              </a:rPr>
              <a:t>advanced features , </a:t>
            </a:r>
            <a:r>
              <a:rPr lang="en-US" dirty="0">
                <a:solidFill>
                  <a:schemeClr val="tx1"/>
                </a:solidFill>
                <a:latin typeface="Arial" panose="020B0604020202020204" pitchFamily="34" charset="0"/>
                <a:cs typeface="Arial" panose="020B0604020202020204" pitchFamily="34" charset="0"/>
              </a:rPr>
              <a:t>high-fidelity </a:t>
            </a:r>
            <a:r>
              <a:rPr lang="en-US" dirty="0" smtClean="0">
                <a:solidFill>
                  <a:schemeClr val="tx1"/>
                </a:solidFill>
                <a:latin typeface="Arial" panose="020B0604020202020204" pitchFamily="34" charset="0"/>
                <a:cs typeface="Arial" panose="020B0604020202020204" pitchFamily="34" charset="0"/>
              </a:rPr>
              <a:t>audio and exclusive content</a:t>
            </a:r>
          </a:p>
          <a:p>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smtClean="0">
                <a:solidFill>
                  <a:schemeClr val="tx1"/>
                </a:solidFill>
                <a:latin typeface="Arial" panose="020B0604020202020204" pitchFamily="34" charset="0"/>
                <a:cs typeface="Arial" panose="020B0604020202020204" pitchFamily="34" charset="0"/>
              </a:rPr>
              <a:t> Social </a:t>
            </a:r>
            <a:r>
              <a:rPr lang="en-US" b="1" dirty="0">
                <a:solidFill>
                  <a:schemeClr val="tx1"/>
                </a:solidFill>
                <a:latin typeface="Arial" panose="020B0604020202020204" pitchFamily="34" charset="0"/>
                <a:cs typeface="Arial" panose="020B0604020202020204" pitchFamily="34" charset="0"/>
              </a:rPr>
              <a:t>Integration:</a:t>
            </a:r>
            <a:r>
              <a:rPr lang="en-US" dirty="0">
                <a:solidFill>
                  <a:schemeClr val="tx1"/>
                </a:solidFill>
                <a:latin typeface="Arial" panose="020B0604020202020204" pitchFamily="34" charset="0"/>
                <a:cs typeface="Arial" panose="020B0604020202020204" pitchFamily="34" charset="0"/>
              </a:rPr>
              <a:t> Integrate social media features like:</a:t>
            </a:r>
          </a:p>
          <a:p>
            <a:pPr marL="742950" lvl="1"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Sharing playlists with friends on social media platforms.</a:t>
            </a:r>
          </a:p>
          <a:p>
            <a:pPr marL="742950" lvl="1"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Following other users and discovering music based on their listening habits.</a:t>
            </a:r>
          </a:p>
          <a:p>
            <a:pPr marL="742950" lvl="1"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Potentially creating collaborative playlists with friends</a:t>
            </a:r>
            <a:r>
              <a:rPr lang="en-US" dirty="0" smtClean="0">
                <a:solidFill>
                  <a:schemeClr val="tx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smtClean="0">
                <a:solidFill>
                  <a:schemeClr val="tx1"/>
                </a:solidFill>
                <a:latin typeface="Arial" panose="020B0604020202020204" pitchFamily="34" charset="0"/>
                <a:cs typeface="Arial" panose="020B0604020202020204" pitchFamily="34" charset="0"/>
              </a:rPr>
              <a:t> Mobile </a:t>
            </a:r>
            <a:r>
              <a:rPr lang="en-US" b="1" dirty="0">
                <a:solidFill>
                  <a:schemeClr val="tx1"/>
                </a:solidFill>
                <a:latin typeface="Arial" panose="020B0604020202020204" pitchFamily="34" charset="0"/>
                <a:cs typeface="Arial" panose="020B0604020202020204" pitchFamily="34" charset="0"/>
              </a:rPr>
              <a:t>App:</a:t>
            </a:r>
            <a:r>
              <a:rPr lang="en-US" dirty="0">
                <a:solidFill>
                  <a:schemeClr val="tx1"/>
                </a:solidFill>
                <a:latin typeface="Arial" panose="020B0604020202020204" pitchFamily="34" charset="0"/>
                <a:cs typeface="Arial" panose="020B0604020202020204" pitchFamily="34" charset="0"/>
              </a:rPr>
              <a:t> Develop a mobile application to extend </a:t>
            </a:r>
            <a:r>
              <a:rPr lang="en-US" dirty="0" err="1" smtClean="0">
                <a:solidFill>
                  <a:schemeClr val="tx1"/>
                </a:solidFill>
                <a:latin typeface="Arial" panose="020B0604020202020204" pitchFamily="34" charset="0"/>
                <a:cs typeface="Arial" panose="020B0604020202020204" pitchFamily="34" charset="0"/>
              </a:rPr>
              <a:t>MusicBeats</a:t>
            </a:r>
            <a:r>
              <a:rPr lang="en-US" dirty="0" smtClean="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reach beyond web browsers and allow for offline listening with downloaded music</a:t>
            </a:r>
            <a:r>
              <a:rPr lang="en-US" dirty="0" smtClean="0">
                <a:solidFill>
                  <a:schemeClr val="tx1"/>
                </a:solidFill>
                <a:latin typeface="Arial" panose="020B0604020202020204" pitchFamily="34" charset="0"/>
                <a:cs typeface="Arial" panose="020B0604020202020204" pitchFamily="34" charset="0"/>
              </a:rPr>
              <a:t>.</a:t>
            </a:r>
          </a:p>
          <a:p>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b="1" dirty="0" smtClean="0">
                <a:solidFill>
                  <a:schemeClr val="tx1"/>
                </a:solidFill>
                <a:latin typeface="Arial" panose="020B0604020202020204" pitchFamily="34" charset="0"/>
                <a:cs typeface="Arial" panose="020B0604020202020204" pitchFamily="34" charset="0"/>
              </a:rPr>
              <a:t> AI-powered </a:t>
            </a:r>
            <a:r>
              <a:rPr lang="en-US" b="1" dirty="0">
                <a:solidFill>
                  <a:schemeClr val="tx1"/>
                </a:solidFill>
                <a:latin typeface="Arial" panose="020B0604020202020204" pitchFamily="34" charset="0"/>
                <a:cs typeface="Arial" panose="020B0604020202020204" pitchFamily="34" charset="0"/>
              </a:rPr>
              <a:t>Recommendations:</a:t>
            </a:r>
            <a:r>
              <a:rPr lang="en-US" dirty="0">
                <a:solidFill>
                  <a:schemeClr val="tx1"/>
                </a:solidFill>
                <a:latin typeface="Arial" panose="020B0604020202020204" pitchFamily="34" charset="0"/>
                <a:cs typeface="Arial" panose="020B0604020202020204" pitchFamily="34" charset="0"/>
              </a:rPr>
              <a:t> Implement an AI recommendation system that personalizes music suggestions based on user listening history, genres they prefer, and trending music.</a:t>
            </a:r>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2713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845820" y="1287157"/>
            <a:ext cx="7523018" cy="2246769"/>
          </a:xfrm>
          <a:prstGeom prst="rect">
            <a:avLst/>
          </a:prstGeom>
        </p:spPr>
        <p:txBody>
          <a:bodyPr wrap="square">
            <a:spAutoFit/>
          </a:bodyPr>
          <a:lstStyle/>
          <a:p>
            <a:pPr>
              <a:buFont typeface="Arial" panose="020B0604020202020204" pitchFamily="34" charset="0"/>
              <a:buChar char="•"/>
            </a:pPr>
            <a:r>
              <a:rPr lang="en-US" dirty="0" err="1">
                <a:solidFill>
                  <a:srgbClr val="0D0D0D"/>
                </a:solidFill>
                <a:latin typeface="Arial" panose="020B0604020202020204" pitchFamily="34" charset="0"/>
                <a:cs typeface="Arial" panose="020B0604020202020204" pitchFamily="34" charset="0"/>
              </a:rPr>
              <a:t>MusicBeats</a:t>
            </a:r>
            <a:r>
              <a:rPr lang="en-US" dirty="0">
                <a:solidFill>
                  <a:srgbClr val="0D0D0D"/>
                </a:solidFill>
                <a:latin typeface="Arial" panose="020B0604020202020204" pitchFamily="34" charset="0"/>
                <a:cs typeface="Arial" panose="020B0604020202020204" pitchFamily="34" charset="0"/>
              </a:rPr>
              <a:t> represents a significant advancement in the realm of online music platforms, offering users a seamless and enjoyable music discovery and listening experience</a:t>
            </a:r>
            <a:r>
              <a:rPr lang="en-US" dirty="0" smtClean="0">
                <a:solidFill>
                  <a:srgbClr val="0D0D0D"/>
                </a:solidFill>
                <a:latin typeface="Arial" panose="020B0604020202020204" pitchFamily="34" charset="0"/>
                <a:cs typeface="Arial" panose="020B0604020202020204" pitchFamily="34" charset="0"/>
              </a:rPr>
              <a:t>.</a:t>
            </a:r>
          </a:p>
          <a:p>
            <a:endParaRPr lang="en-US" dirty="0">
              <a:solidFill>
                <a:srgbClr val="0D0D0D"/>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rgbClr val="0D0D0D"/>
                </a:solidFill>
                <a:latin typeface="Arial" panose="020B0604020202020204" pitchFamily="34" charset="0"/>
                <a:cs typeface="Arial" panose="020B0604020202020204" pitchFamily="34" charset="0"/>
              </a:rPr>
              <a:t>With its user-friendly interface, unique features, and robust backend architecture, </a:t>
            </a:r>
            <a:r>
              <a:rPr lang="en-US" dirty="0" err="1">
                <a:solidFill>
                  <a:srgbClr val="0D0D0D"/>
                </a:solidFill>
                <a:latin typeface="Arial" panose="020B0604020202020204" pitchFamily="34" charset="0"/>
                <a:cs typeface="Arial" panose="020B0604020202020204" pitchFamily="34" charset="0"/>
              </a:rPr>
              <a:t>MusicBeats</a:t>
            </a:r>
            <a:r>
              <a:rPr lang="en-US" dirty="0">
                <a:solidFill>
                  <a:srgbClr val="0D0D0D"/>
                </a:solidFill>
                <a:latin typeface="Arial" panose="020B0604020202020204" pitchFamily="34" charset="0"/>
                <a:cs typeface="Arial" panose="020B0604020202020204" pitchFamily="34" charset="0"/>
              </a:rPr>
              <a:t> stands out as a standout choice for music enthusiasts seeking to explore and enjoy new music effortlessly</a:t>
            </a:r>
            <a:r>
              <a:rPr lang="en-US" dirty="0" smtClean="0">
                <a:solidFill>
                  <a:srgbClr val="0D0D0D"/>
                </a:solidFill>
                <a:latin typeface="Arial" panose="020B0604020202020204" pitchFamily="34" charset="0"/>
                <a:cs typeface="Arial" panose="020B0604020202020204" pitchFamily="34" charset="0"/>
              </a:rPr>
              <a:t>.</a:t>
            </a:r>
          </a:p>
          <a:p>
            <a:pPr>
              <a:buFont typeface="Arial" panose="020B0604020202020204" pitchFamily="34" charset="0"/>
              <a:buChar char="•"/>
            </a:pPr>
            <a:endParaRPr lang="en-US" dirty="0">
              <a:solidFill>
                <a:srgbClr val="0D0D0D"/>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rgbClr val="0D0D0D"/>
                </a:solidFill>
                <a:latin typeface="Arial" panose="020B0604020202020204" pitchFamily="34" charset="0"/>
                <a:cs typeface="Arial" panose="020B0604020202020204" pitchFamily="34" charset="0"/>
              </a:rPr>
              <a:t>Through ongoing development and enhancements, </a:t>
            </a:r>
            <a:r>
              <a:rPr lang="en-US" dirty="0" err="1">
                <a:solidFill>
                  <a:srgbClr val="0D0D0D"/>
                </a:solidFill>
                <a:latin typeface="Arial" panose="020B0604020202020204" pitchFamily="34" charset="0"/>
                <a:cs typeface="Arial" panose="020B0604020202020204" pitchFamily="34" charset="0"/>
              </a:rPr>
              <a:t>MusicBeats</a:t>
            </a:r>
            <a:r>
              <a:rPr lang="en-US" dirty="0">
                <a:solidFill>
                  <a:srgbClr val="0D0D0D"/>
                </a:solidFill>
                <a:latin typeface="Arial" panose="020B0604020202020204" pitchFamily="34" charset="0"/>
                <a:cs typeface="Arial" panose="020B0604020202020204" pitchFamily="34" charset="0"/>
              </a:rPr>
              <a:t> will continue to evolve and adapt to meet the changing needs and preferences of its users, solidifying its position as a leading music web application in the digital landscape.</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07677" y="84326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2" name="TextBox 1"/>
          <p:cNvSpPr txBox="1"/>
          <p:nvPr/>
        </p:nvSpPr>
        <p:spPr>
          <a:xfrm>
            <a:off x="602672" y="1334811"/>
            <a:ext cx="7938655" cy="353943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chemeClr val="tx1"/>
                </a:solidFill>
                <a:latin typeface="Arial" panose="020B0604020202020204" pitchFamily="34" charset="0"/>
                <a:cs typeface="Arial" panose="020B0604020202020204" pitchFamily="34" charset="0"/>
              </a:rPr>
              <a:t>MusicBeats</a:t>
            </a:r>
            <a:r>
              <a:rPr lang="en-US" dirty="0" smtClean="0">
                <a:solidFill>
                  <a:schemeClr val="tx1"/>
                </a:solidFill>
                <a:latin typeface="Arial" panose="020B0604020202020204" pitchFamily="34" charset="0"/>
                <a:cs typeface="Arial" panose="020B0604020202020204" pitchFamily="34" charset="0"/>
              </a:rPr>
              <a:t> is a music web app having Django framework as its backend.</a:t>
            </a:r>
          </a:p>
          <a:p>
            <a:endParaRPr lang="en-US"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smtClean="0">
                <a:solidFill>
                  <a:schemeClr val="tx1"/>
                </a:solidFill>
                <a:latin typeface="Arial" panose="020B0604020202020204" pitchFamily="34" charset="0"/>
                <a:cs typeface="Arial" panose="020B0604020202020204" pitchFamily="34" charset="0"/>
              </a:rPr>
              <a:t>MusicBeats</a:t>
            </a:r>
            <a:r>
              <a:rPr lang="en-US" dirty="0" smtClean="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is a user-friendly web application designed to provide users with easy access to a vast collection of songs, including golden hits, along with convenient features such as listening to songs </a:t>
            </a:r>
            <a:r>
              <a:rPr lang="en-US" dirty="0" smtClean="0">
                <a:solidFill>
                  <a:schemeClr val="tx1"/>
                </a:solidFill>
                <a:latin typeface="Arial" panose="020B0604020202020204" pitchFamily="34" charset="0"/>
                <a:cs typeface="Arial" panose="020B0604020202020204" pitchFamily="34" charset="0"/>
              </a:rPr>
              <a:t>and downloading </a:t>
            </a:r>
            <a:r>
              <a:rPr lang="en-US" dirty="0">
                <a:solidFill>
                  <a:schemeClr val="tx1"/>
                </a:solidFill>
                <a:latin typeface="Arial" panose="020B0604020202020204" pitchFamily="34" charset="0"/>
                <a:cs typeface="Arial" panose="020B0604020202020204" pitchFamily="34" charset="0"/>
              </a:rPr>
              <a:t>MP3 </a:t>
            </a:r>
            <a:r>
              <a:rPr lang="en-US" dirty="0" smtClean="0">
                <a:solidFill>
                  <a:schemeClr val="tx1"/>
                </a:solidFill>
                <a:latin typeface="Arial" panose="020B0604020202020204" pitchFamily="34" charset="0"/>
                <a:cs typeface="Arial" panose="020B0604020202020204" pitchFamily="34" charset="0"/>
              </a:rPr>
              <a:t>files of songs without logging in to it</a:t>
            </a:r>
          </a:p>
          <a:p>
            <a:endParaRPr lang="en-US"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Authenticated users can upload </a:t>
            </a:r>
            <a:r>
              <a:rPr lang="en-US" dirty="0">
                <a:solidFill>
                  <a:schemeClr val="tx1"/>
                </a:solidFill>
                <a:latin typeface="Arial" panose="020B0604020202020204" pitchFamily="34" charset="0"/>
                <a:cs typeface="Arial" panose="020B0604020202020204" pitchFamily="34" charset="0"/>
              </a:rPr>
              <a:t>songs to channels, and </a:t>
            </a:r>
            <a:r>
              <a:rPr lang="en-US" dirty="0" smtClean="0">
                <a:solidFill>
                  <a:schemeClr val="tx1"/>
                </a:solidFill>
                <a:latin typeface="Arial" panose="020B0604020202020204" pitchFamily="34" charset="0"/>
                <a:cs typeface="Arial" panose="020B0604020202020204" pitchFamily="34" charset="0"/>
              </a:rPr>
              <a:t>add </a:t>
            </a:r>
            <a:r>
              <a:rPr lang="en-US" dirty="0">
                <a:solidFill>
                  <a:schemeClr val="tx1"/>
                </a:solidFill>
                <a:latin typeface="Arial" panose="020B0604020202020204" pitchFamily="34" charset="0"/>
                <a:cs typeface="Arial" panose="020B0604020202020204" pitchFamily="34" charset="0"/>
              </a:rPr>
              <a:t>songs to a "listen later" playlist. </a:t>
            </a:r>
            <a:endParaRPr lang="en-US" dirty="0" smtClean="0">
              <a:solidFill>
                <a:schemeClr val="tx1"/>
              </a:solidFill>
              <a:latin typeface="Arial" panose="020B0604020202020204" pitchFamily="34" charset="0"/>
              <a:cs typeface="Arial" panose="020B0604020202020204" pitchFamily="34" charset="0"/>
            </a:endParaRPr>
          </a:p>
          <a:p>
            <a:endParaRPr lang="en-US"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With </a:t>
            </a:r>
            <a:r>
              <a:rPr lang="en-US" dirty="0" err="1">
                <a:solidFill>
                  <a:schemeClr val="tx1"/>
                </a:solidFill>
                <a:latin typeface="Arial" panose="020B0604020202020204" pitchFamily="34" charset="0"/>
                <a:cs typeface="Arial" panose="020B0604020202020204" pitchFamily="34" charset="0"/>
              </a:rPr>
              <a:t>MusicBeats</a:t>
            </a:r>
            <a:r>
              <a:rPr lang="en-US" dirty="0">
                <a:solidFill>
                  <a:schemeClr val="tx1"/>
                </a:solidFill>
                <a:latin typeface="Arial" panose="020B0604020202020204" pitchFamily="34" charset="0"/>
                <a:cs typeface="Arial" panose="020B0604020202020204" pitchFamily="34" charset="0"/>
              </a:rPr>
              <a:t>, users can enjoy their favorite music hassle-free, making it a standout choice in the realm of online music platforms</a:t>
            </a:r>
            <a:r>
              <a:rPr lang="en-US" dirty="0" smtClean="0">
                <a:solidFill>
                  <a:schemeClr val="tx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smtClean="0">
                <a:solidFill>
                  <a:schemeClr val="tx1"/>
                </a:solidFill>
                <a:latin typeface="Arial" panose="020B0604020202020204" pitchFamily="34" charset="0"/>
                <a:cs typeface="Arial" panose="020B0604020202020204" pitchFamily="34" charset="0"/>
              </a:rPr>
              <a:t>MusicBeats</a:t>
            </a:r>
            <a:r>
              <a:rPr lang="en-US" dirty="0" smtClean="0">
                <a:solidFill>
                  <a:schemeClr val="tx1"/>
                </a:solidFill>
                <a:latin typeface="Arial" panose="020B0604020202020204" pitchFamily="34" charset="0"/>
                <a:cs typeface="Arial" panose="020B0604020202020204" pitchFamily="34" charset="0"/>
              </a:rPr>
              <a:t> stands out in the online music platform landscape by offering a combination of a vast music library, free downloads, and a user-centric approach. This empowers users to enjoy their music on their terms, fostering a hassle-free and personalized listening experience.</a:t>
            </a:r>
          </a:p>
          <a:p>
            <a:endParaRPr lang="en-US" dirty="0" smtClean="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14" name="Rectangle 9"/>
          <p:cNvSpPr>
            <a:spLocks noChangeArrowheads="1"/>
          </p:cNvSpPr>
          <p:nvPr/>
        </p:nvSpPr>
        <p:spPr bwMode="auto">
          <a:xfrm>
            <a:off x="400050" y="945100"/>
            <a:ext cx="848417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     Current music platforms lack inclusivity and accessibility, hindering users from exploring new music easily. Existing streaming services rely heavily on user history for recommendations, limiting users' exposure to diverse genres and emerging trends. Additionally, the necessity of login for basic features like listening and downloading songs creates barriers to smooth music enjoyment. There is a clear need for a music web application that: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Provides Accessible Features: </a:t>
            </a:r>
            <a:r>
              <a:rPr kumimoji="0" lang="en-US" altLang="en-US" b="0" i="0" u="none" strike="noStrike" cap="none" normalizeH="0" baseline="0" dirty="0" smtClean="0">
                <a:ln>
                  <a:noFill/>
                </a:ln>
                <a:solidFill>
                  <a:schemeClr val="tx1"/>
                </a:solidFill>
                <a:effectLst/>
                <a:latin typeface="Arial" panose="020B0604020202020204" pitchFamily="34" charset="0"/>
              </a:rPr>
              <a:t>Users should access songs and download MP3 files without mandatory login.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Encourages Music Exploration: </a:t>
            </a:r>
            <a:r>
              <a:rPr kumimoji="0" lang="en-US" altLang="en-US" b="0" i="0" u="none" strike="noStrike" cap="none" normalizeH="0" baseline="0" dirty="0" smtClean="0">
                <a:ln>
                  <a:noFill/>
                </a:ln>
                <a:solidFill>
                  <a:schemeClr val="tx1"/>
                </a:solidFill>
                <a:effectLst/>
                <a:latin typeface="Arial" panose="020B0604020202020204" pitchFamily="34" charset="0"/>
              </a:rPr>
              <a:t>The platform should offer a diverse range of songs, including golden hits, and facilitate music discovery through features like playlist creation and channel uploads.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Enhances User Experience: </a:t>
            </a:r>
            <a:r>
              <a:rPr kumimoji="0" lang="en-US" altLang="en-US" b="0" i="0" u="none" strike="noStrike" cap="none" normalizeH="0" baseline="0" dirty="0" smtClean="0">
                <a:ln>
                  <a:noFill/>
                </a:ln>
                <a:solidFill>
                  <a:schemeClr val="tx1"/>
                </a:solidFill>
                <a:effectLst/>
                <a:latin typeface="Arial" panose="020B0604020202020204" pitchFamily="34" charset="0"/>
              </a:rPr>
              <a:t>Offering a user-friendly interface and smooth navigation, the app should prioritize ease of use to ensure a hassle-free music experience. </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Arial" panose="020B0604020202020204" pitchFamily="34" charset="0"/>
              </a:rPr>
              <a:t>The proposed app must aim to address these issues, provide users with an inclusive and enjoyable music discovery and listening platform.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15" name="Rectangle 10"/>
          <p:cNvSpPr>
            <a:spLocks noChangeArrowheads="1"/>
          </p:cNvSpPr>
          <p:nvPr/>
        </p:nvSpPr>
        <p:spPr bwMode="auto">
          <a:xfrm>
            <a:off x="0" y="0"/>
            <a:ext cx="43973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Söhne"/>
              </a:rPr>
              <a:t/>
            </a:r>
            <a:br>
              <a:rPr kumimoji="0" lang="en-US" altLang="en-US" sz="1800" b="0" i="0" u="none" strike="noStrike" cap="none" normalizeH="0" baseline="0" smtClean="0">
                <a:ln>
                  <a:noFill/>
                </a:ln>
                <a:solidFill>
                  <a:srgbClr val="000000"/>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00050" y="1244316"/>
            <a:ext cx="8343900" cy="3108543"/>
          </a:xfrm>
          <a:prstGeom prst="rect">
            <a:avLst/>
          </a:prstGeom>
        </p:spPr>
        <p:txBody>
          <a:bodyPr wrap="square">
            <a:spAutoFit/>
          </a:bodyPr>
          <a:lstStyle/>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MusicBeats</a:t>
            </a:r>
            <a:r>
              <a:rPr lang="en-US" dirty="0" smtClean="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is a music web application designed to provide users with easy access to a vast collection of songs</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The </a:t>
            </a:r>
            <a:r>
              <a:rPr lang="en-US" dirty="0">
                <a:solidFill>
                  <a:schemeClr val="tx1"/>
                </a:solidFill>
                <a:latin typeface="Arial" panose="020B0604020202020204" pitchFamily="34" charset="0"/>
                <a:cs typeface="Arial" panose="020B0604020202020204" pitchFamily="34" charset="0"/>
              </a:rPr>
              <a:t>homepage features a navigation bar with links to browse all songs, a search bar for easy discovery, and options for login and sign up</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Below </a:t>
            </a:r>
            <a:r>
              <a:rPr lang="en-US" dirty="0">
                <a:solidFill>
                  <a:schemeClr val="tx1"/>
                </a:solidFill>
                <a:latin typeface="Arial" panose="020B0604020202020204" pitchFamily="34" charset="0"/>
                <a:cs typeface="Arial" panose="020B0604020202020204" pitchFamily="34" charset="0"/>
              </a:rPr>
              <a:t>the navigation bar, users can enjoy a slideshow </a:t>
            </a:r>
            <a:r>
              <a:rPr lang="en-US" dirty="0" smtClean="0">
                <a:solidFill>
                  <a:schemeClr val="tx1"/>
                </a:solidFill>
                <a:latin typeface="Arial" panose="020B0604020202020204" pitchFamily="34" charset="0"/>
                <a:cs typeface="Arial" panose="020B0604020202020204" pitchFamily="34" charset="0"/>
              </a:rPr>
              <a:t>showcasing attractive images, </a:t>
            </a:r>
            <a:r>
              <a:rPr lang="en-US" dirty="0">
                <a:solidFill>
                  <a:schemeClr val="tx1"/>
                </a:solidFill>
                <a:latin typeface="Arial" panose="020B0604020202020204" pitchFamily="34" charset="0"/>
                <a:cs typeface="Arial" panose="020B0604020202020204" pitchFamily="34" charset="0"/>
              </a:rPr>
              <a:t>followed by a curated list of golden hits and a "listen later" section</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The </a:t>
            </a:r>
            <a:r>
              <a:rPr lang="en-US" dirty="0">
                <a:solidFill>
                  <a:schemeClr val="tx1"/>
                </a:solidFill>
                <a:latin typeface="Arial" panose="020B0604020202020204" pitchFamily="34" charset="0"/>
                <a:cs typeface="Arial" panose="020B0604020202020204" pitchFamily="34" charset="0"/>
              </a:rPr>
              <a:t>app allows users to listen to songs without the need to login, providing a seamless music listening experience</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Additionally</a:t>
            </a:r>
            <a:r>
              <a:rPr lang="en-US" dirty="0">
                <a:solidFill>
                  <a:schemeClr val="tx1"/>
                </a:solidFill>
                <a:latin typeface="Arial" panose="020B0604020202020204" pitchFamily="34" charset="0"/>
                <a:cs typeface="Arial" panose="020B0604020202020204" pitchFamily="34" charset="0"/>
              </a:rPr>
              <a:t>, users have the unique ability to download MP3 files of songs without subscribing, distinguishing </a:t>
            </a:r>
            <a:r>
              <a:rPr lang="en-US" dirty="0" err="1">
                <a:solidFill>
                  <a:schemeClr val="tx1"/>
                </a:solidFill>
                <a:latin typeface="Arial" panose="020B0604020202020204" pitchFamily="34" charset="0"/>
                <a:cs typeface="Arial" panose="020B0604020202020204" pitchFamily="34" charset="0"/>
              </a:rPr>
              <a:t>MusicBeats</a:t>
            </a:r>
            <a:r>
              <a:rPr lang="en-US" dirty="0">
                <a:solidFill>
                  <a:schemeClr val="tx1"/>
                </a:solidFill>
                <a:latin typeface="Arial" panose="020B0604020202020204" pitchFamily="34" charset="0"/>
                <a:cs typeface="Arial" panose="020B0604020202020204" pitchFamily="34" charset="0"/>
              </a:rPr>
              <a:t> from other music apps</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After </a:t>
            </a:r>
            <a:r>
              <a:rPr lang="en-US" dirty="0">
                <a:solidFill>
                  <a:schemeClr val="tx1"/>
                </a:solidFill>
                <a:latin typeface="Arial" panose="020B0604020202020204" pitchFamily="34" charset="0"/>
                <a:cs typeface="Arial" panose="020B0604020202020204" pitchFamily="34" charset="0"/>
              </a:rPr>
              <a:t>signing up, users gain access to additional features such as uploading songs to channels and creating a personalized "listen later" playlist</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 The </a:t>
            </a:r>
            <a:r>
              <a:rPr lang="en-US" dirty="0">
                <a:solidFill>
                  <a:schemeClr val="tx1"/>
                </a:solidFill>
                <a:latin typeface="Arial" panose="020B0604020202020204" pitchFamily="34" charset="0"/>
                <a:cs typeface="Arial" panose="020B0604020202020204" pitchFamily="34" charset="0"/>
              </a:rPr>
              <a:t>app is built using the Django framework for the backend and HTML, CSS, JavaScript, and Bootstrap for the frontend, ensuring a modern and responsive user interface.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59317" y="1084926"/>
            <a:ext cx="8797648" cy="3539430"/>
          </a:xfrm>
          <a:prstGeom prst="rect">
            <a:avLst/>
          </a:prstGeom>
          <a:noFill/>
        </p:spPr>
        <p:txBody>
          <a:bodyPr wrap="square">
            <a:spAutoFit/>
          </a:bodyPr>
          <a:lstStyle/>
          <a:p>
            <a:r>
              <a:rPr lang="en-US" dirty="0" err="1">
                <a:solidFill>
                  <a:schemeClr val="tx1"/>
                </a:solidFill>
                <a:latin typeface="Arial" panose="020B0604020202020204" pitchFamily="34" charset="0"/>
                <a:cs typeface="Arial" panose="020B0604020202020204" pitchFamily="34" charset="0"/>
              </a:rPr>
              <a:t>MusicBeats</a:t>
            </a:r>
            <a:r>
              <a:rPr lang="en-US" dirty="0">
                <a:solidFill>
                  <a:schemeClr val="tx1"/>
                </a:solidFill>
                <a:latin typeface="Arial" panose="020B0604020202020204" pitchFamily="34" charset="0"/>
                <a:cs typeface="Arial" panose="020B0604020202020204" pitchFamily="34" charset="0"/>
              </a:rPr>
              <a:t> aims to revolutionize the way users discover, access, and enjoy music by offering a comprehensive and user-friendly web application. </a:t>
            </a:r>
            <a:endParaRPr lang="en-US" b="1" dirty="0" smtClean="0">
              <a:solidFill>
                <a:schemeClr val="tx1"/>
              </a:solidFill>
              <a:latin typeface="Arial" panose="020B0604020202020204" pitchFamily="34" charset="0"/>
              <a:cs typeface="Arial" panose="020B0604020202020204" pitchFamily="34" charset="0"/>
            </a:endParaRPr>
          </a:p>
          <a:p>
            <a:endParaRPr lang="en-US" b="1" dirty="0">
              <a:solidFill>
                <a:schemeClr val="tx1"/>
              </a:solidFill>
              <a:latin typeface="Arial" panose="020B0604020202020204" pitchFamily="34" charset="0"/>
              <a:cs typeface="Arial" panose="020B0604020202020204" pitchFamily="34" charset="0"/>
            </a:endParaRPr>
          </a:p>
          <a:p>
            <a:r>
              <a:rPr lang="en-US" b="1" dirty="0" smtClean="0">
                <a:solidFill>
                  <a:schemeClr val="tx1"/>
                </a:solidFill>
                <a:latin typeface="Arial" panose="020B0604020202020204" pitchFamily="34" charset="0"/>
                <a:cs typeface="Arial" panose="020B0604020202020204" pitchFamily="34" charset="0"/>
              </a:rPr>
              <a:t>User-Friendly </a:t>
            </a:r>
            <a:r>
              <a:rPr lang="en-US" b="1" dirty="0">
                <a:solidFill>
                  <a:schemeClr val="tx1"/>
                </a:solidFill>
                <a:latin typeface="Arial" panose="020B0604020202020204" pitchFamily="34" charset="0"/>
                <a:cs typeface="Arial" panose="020B0604020202020204" pitchFamily="34" charset="0"/>
              </a:rPr>
              <a:t>Interface:</a:t>
            </a:r>
            <a:endParaRPr lang="en-US" dirty="0">
              <a:solidFill>
                <a:schemeClr val="tx1"/>
              </a:solidFill>
              <a:latin typeface="Arial" panose="020B0604020202020204" pitchFamily="34" charset="0"/>
              <a:cs typeface="Arial" panose="020B0604020202020204" pitchFamily="34" charset="0"/>
            </a:endParaRPr>
          </a:p>
          <a:p>
            <a:pPr lvl="1"/>
            <a:r>
              <a:rPr lang="en-US" dirty="0" smtClean="0">
                <a:solidFill>
                  <a:schemeClr val="tx1"/>
                </a:solidFill>
                <a:latin typeface="Arial" panose="020B0604020202020204" pitchFamily="34" charset="0"/>
                <a:cs typeface="Arial" panose="020B0604020202020204" pitchFamily="34" charset="0"/>
              </a:rPr>
              <a:t>       - </a:t>
            </a:r>
            <a:r>
              <a:rPr lang="en-US" dirty="0" err="1" smtClean="0">
                <a:solidFill>
                  <a:schemeClr val="tx1"/>
                </a:solidFill>
                <a:latin typeface="Arial" panose="020B0604020202020204" pitchFamily="34" charset="0"/>
                <a:cs typeface="Arial" panose="020B0604020202020204" pitchFamily="34" charset="0"/>
              </a:rPr>
              <a:t>MusicBeats</a:t>
            </a:r>
            <a:r>
              <a:rPr lang="en-US" dirty="0" smtClean="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has a simple and visually appealing interface.</a:t>
            </a:r>
          </a:p>
          <a:p>
            <a:pPr lvl="1"/>
            <a:r>
              <a:rPr lang="en-US" dirty="0" smtClean="0">
                <a:solidFill>
                  <a:schemeClr val="tx1"/>
                </a:solidFill>
                <a:latin typeface="Arial" panose="020B0604020202020204" pitchFamily="34" charset="0"/>
                <a:cs typeface="Arial" panose="020B0604020202020204" pitchFamily="34" charset="0"/>
              </a:rPr>
              <a:t>       - Key </a:t>
            </a:r>
            <a:r>
              <a:rPr lang="en-US" dirty="0">
                <a:solidFill>
                  <a:schemeClr val="tx1"/>
                </a:solidFill>
                <a:latin typeface="Arial" panose="020B0604020202020204" pitchFamily="34" charset="0"/>
                <a:cs typeface="Arial" panose="020B0604020202020204" pitchFamily="34" charset="0"/>
              </a:rPr>
              <a:t>features like browsing songs, searching, and logging in are easily accessible from the navigation bar.</a:t>
            </a:r>
          </a:p>
          <a:p>
            <a:pPr lvl="1"/>
            <a:r>
              <a:rPr lang="en-US" dirty="0">
                <a:solidFill>
                  <a:schemeClr val="tx1"/>
                </a:solidFill>
                <a:latin typeface="Arial" panose="020B0604020202020204" pitchFamily="34" charset="0"/>
                <a:cs typeface="Arial" panose="020B0604020202020204" pitchFamily="34" charset="0"/>
              </a:rPr>
              <a:t> </a:t>
            </a:r>
            <a:r>
              <a:rPr lang="en-US" dirty="0" smtClean="0">
                <a:solidFill>
                  <a:schemeClr val="tx1"/>
                </a:solidFill>
                <a:latin typeface="Arial" panose="020B0604020202020204" pitchFamily="34" charset="0"/>
                <a:cs typeface="Arial" panose="020B0604020202020204" pitchFamily="34" charset="0"/>
              </a:rPr>
              <a:t>      - A </a:t>
            </a:r>
            <a:r>
              <a:rPr lang="en-US" dirty="0">
                <a:solidFill>
                  <a:schemeClr val="tx1"/>
                </a:solidFill>
                <a:latin typeface="Arial" panose="020B0604020202020204" pitchFamily="34" charset="0"/>
                <a:cs typeface="Arial" panose="020B0604020202020204" pitchFamily="34" charset="0"/>
              </a:rPr>
              <a:t>slideshow and list of golden hits attract users to explore further</a:t>
            </a:r>
            <a:r>
              <a:rPr lang="en-US" dirty="0" smtClean="0">
                <a:solidFill>
                  <a:schemeClr val="tx1"/>
                </a:solidFill>
                <a:latin typeface="Arial" panose="020B0604020202020204" pitchFamily="34" charset="0"/>
                <a:cs typeface="Arial" panose="020B0604020202020204" pitchFamily="34" charset="0"/>
              </a:rPr>
              <a:t>.</a:t>
            </a:r>
          </a:p>
          <a:p>
            <a:pPr lvl="1"/>
            <a:endParaRPr lang="en-US" dirty="0">
              <a:solidFill>
                <a:schemeClr val="tx1"/>
              </a:solidFill>
              <a:latin typeface="Arial" panose="020B0604020202020204" pitchFamily="34" charset="0"/>
              <a:cs typeface="Arial" panose="020B0604020202020204" pitchFamily="34" charset="0"/>
            </a:endParaRPr>
          </a:p>
          <a:p>
            <a:r>
              <a:rPr lang="en-US" b="1" dirty="0">
                <a:solidFill>
                  <a:schemeClr val="tx1"/>
                </a:solidFill>
                <a:latin typeface="Arial" panose="020B0604020202020204" pitchFamily="34" charset="0"/>
                <a:cs typeface="Arial" panose="020B0604020202020204" pitchFamily="34" charset="0"/>
              </a:rPr>
              <a:t>Convenient Access to </a:t>
            </a:r>
            <a:r>
              <a:rPr lang="en-US" b="1" dirty="0" smtClean="0">
                <a:solidFill>
                  <a:schemeClr val="tx1"/>
                </a:solidFill>
                <a:latin typeface="Arial" panose="020B0604020202020204" pitchFamily="34" charset="0"/>
                <a:cs typeface="Arial" panose="020B0604020202020204" pitchFamily="34" charset="0"/>
              </a:rPr>
              <a:t>Songs:</a:t>
            </a:r>
            <a:endParaRPr lang="en-US" dirty="0">
              <a:solidFill>
                <a:schemeClr val="tx1"/>
              </a:solidFill>
              <a:latin typeface="Arial" panose="020B0604020202020204" pitchFamily="34" charset="0"/>
              <a:cs typeface="Arial" panose="020B0604020202020204" pitchFamily="34" charset="0"/>
            </a:endParaRPr>
          </a:p>
          <a:p>
            <a:pPr lvl="1"/>
            <a:r>
              <a:rPr lang="en-US" dirty="0" smtClean="0">
                <a:solidFill>
                  <a:schemeClr val="tx1"/>
                </a:solidFill>
                <a:latin typeface="Arial" panose="020B0604020202020204" pitchFamily="34" charset="0"/>
                <a:cs typeface="Arial" panose="020B0604020202020204" pitchFamily="34" charset="0"/>
              </a:rPr>
              <a:t>       - No </a:t>
            </a:r>
            <a:r>
              <a:rPr lang="en-US" dirty="0">
                <a:solidFill>
                  <a:schemeClr val="tx1"/>
                </a:solidFill>
                <a:latin typeface="Arial" panose="020B0604020202020204" pitchFamily="34" charset="0"/>
                <a:cs typeface="Arial" panose="020B0604020202020204" pitchFamily="34" charset="0"/>
              </a:rPr>
              <a:t>login required to listen to songs, promoting spontaneous music discovery.</a:t>
            </a:r>
          </a:p>
          <a:p>
            <a:pPr lvl="1"/>
            <a:r>
              <a:rPr lang="en-US" dirty="0" smtClean="0">
                <a:solidFill>
                  <a:schemeClr val="tx1"/>
                </a:solidFill>
                <a:latin typeface="Arial" panose="020B0604020202020204" pitchFamily="34" charset="0"/>
                <a:cs typeface="Arial" panose="020B0604020202020204" pitchFamily="34" charset="0"/>
              </a:rPr>
              <a:t>       - Unique </a:t>
            </a:r>
            <a:r>
              <a:rPr lang="en-US" dirty="0">
                <a:solidFill>
                  <a:schemeClr val="tx1"/>
                </a:solidFill>
                <a:latin typeface="Arial" panose="020B0604020202020204" pitchFamily="34" charset="0"/>
                <a:cs typeface="Arial" panose="020B0604020202020204" pitchFamily="34" charset="0"/>
              </a:rPr>
              <a:t>feature allowing users to download MP3 files of songs without subscribing.</a:t>
            </a:r>
          </a:p>
          <a:p>
            <a:pPr lvl="1"/>
            <a:r>
              <a:rPr lang="en-US" dirty="0" smtClean="0">
                <a:solidFill>
                  <a:schemeClr val="tx1"/>
                </a:solidFill>
                <a:latin typeface="Arial" panose="020B0604020202020204" pitchFamily="34" charset="0"/>
                <a:cs typeface="Arial" panose="020B0604020202020204" pitchFamily="34" charset="0"/>
              </a:rPr>
              <a:t>       - Easy </a:t>
            </a:r>
            <a:r>
              <a:rPr lang="en-US" dirty="0">
                <a:solidFill>
                  <a:schemeClr val="tx1"/>
                </a:solidFill>
                <a:latin typeface="Arial" panose="020B0604020202020204" pitchFamily="34" charset="0"/>
                <a:cs typeface="Arial" panose="020B0604020202020204" pitchFamily="34" charset="0"/>
              </a:rPr>
              <a:t>transition between browsing, listening, and downloading music.</a:t>
            </a:r>
          </a:p>
          <a:p>
            <a:endParaRPr lang="en-US" b="1" dirty="0" smtClean="0">
              <a:solidFill>
                <a:schemeClr val="tx1"/>
              </a:solidFill>
              <a:latin typeface="Arial" panose="020B0604020202020204" pitchFamily="34" charset="0"/>
              <a:cs typeface="Arial" panose="020B0604020202020204" pitchFamily="34" charset="0"/>
            </a:endParaRPr>
          </a:p>
          <a:p>
            <a:r>
              <a:rPr lang="en-US" b="1" dirty="0" smtClean="0">
                <a:solidFill>
                  <a:schemeClr val="tx1"/>
                </a:solidFill>
                <a:latin typeface="Arial" panose="020B0604020202020204" pitchFamily="34" charset="0"/>
                <a:cs typeface="Arial" panose="020B0604020202020204" pitchFamily="34" charset="0"/>
              </a:rPr>
              <a:t>Personalized </a:t>
            </a:r>
            <a:r>
              <a:rPr lang="en-US" b="1" dirty="0">
                <a:solidFill>
                  <a:schemeClr val="tx1"/>
                </a:solidFill>
                <a:latin typeface="Arial" panose="020B0604020202020204" pitchFamily="34" charset="0"/>
                <a:cs typeface="Arial" panose="020B0604020202020204" pitchFamily="34" charset="0"/>
              </a:rPr>
              <a:t>Features:</a:t>
            </a:r>
            <a:endParaRPr lang="en-US" dirty="0">
              <a:solidFill>
                <a:schemeClr val="tx1"/>
              </a:solidFill>
              <a:latin typeface="Arial" panose="020B0604020202020204" pitchFamily="34" charset="0"/>
              <a:cs typeface="Arial" panose="020B0604020202020204" pitchFamily="34" charset="0"/>
            </a:endParaRPr>
          </a:p>
          <a:p>
            <a:pPr lvl="1"/>
            <a:r>
              <a:rPr lang="en-US" dirty="0" smtClean="0">
                <a:solidFill>
                  <a:schemeClr val="tx1"/>
                </a:solidFill>
                <a:latin typeface="Arial" panose="020B0604020202020204" pitchFamily="34" charset="0"/>
                <a:cs typeface="Arial" panose="020B0604020202020204" pitchFamily="34" charset="0"/>
              </a:rPr>
              <a:t>       - Upon </a:t>
            </a:r>
            <a:r>
              <a:rPr lang="en-US" dirty="0">
                <a:solidFill>
                  <a:schemeClr val="tx1"/>
                </a:solidFill>
                <a:latin typeface="Arial" panose="020B0604020202020204" pitchFamily="34" charset="0"/>
                <a:cs typeface="Arial" panose="020B0604020202020204" pitchFamily="34" charset="0"/>
              </a:rPr>
              <a:t>signup, users can create playlists, add songs to "listen </a:t>
            </a:r>
            <a:r>
              <a:rPr lang="en-US" dirty="0" smtClean="0">
                <a:solidFill>
                  <a:schemeClr val="tx1"/>
                </a:solidFill>
                <a:latin typeface="Arial" panose="020B0604020202020204" pitchFamily="34" charset="0"/>
                <a:cs typeface="Arial" panose="020B0604020202020204" pitchFamily="34" charset="0"/>
              </a:rPr>
              <a:t>later" </a:t>
            </a:r>
            <a:r>
              <a:rPr lang="en-US" dirty="0">
                <a:solidFill>
                  <a:schemeClr val="tx1"/>
                </a:solidFill>
                <a:latin typeface="Arial" panose="020B0604020202020204" pitchFamily="34" charset="0"/>
                <a:cs typeface="Arial" panose="020B0604020202020204" pitchFamily="34" charset="0"/>
              </a:rPr>
              <a:t>and share their music</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218208" y="817601"/>
            <a:ext cx="8167255" cy="3539430"/>
          </a:xfrm>
          <a:prstGeom prst="rect">
            <a:avLst/>
          </a:prstGeom>
        </p:spPr>
        <p:txBody>
          <a:bodyPr wrap="square">
            <a:spAutoFit/>
          </a:bodyPr>
          <a:lstStyle/>
          <a:p>
            <a:r>
              <a:rPr lang="en-US" b="1" dirty="0">
                <a:solidFill>
                  <a:schemeClr val="tx1"/>
                </a:solidFill>
              </a:rPr>
              <a:t>Robust Backend Architecture:</a:t>
            </a:r>
            <a:endParaRPr lang="en-US" dirty="0">
              <a:solidFill>
                <a:schemeClr val="tx1"/>
              </a:solidFill>
            </a:endParaRPr>
          </a:p>
          <a:p>
            <a:pPr lvl="1"/>
            <a:r>
              <a:rPr lang="en-US" dirty="0">
                <a:solidFill>
                  <a:schemeClr val="tx1"/>
                </a:solidFill>
              </a:rPr>
              <a:t>       - Built on the Django framework, providing scalability and security.</a:t>
            </a:r>
          </a:p>
          <a:p>
            <a:pPr lvl="1"/>
            <a:r>
              <a:rPr lang="en-US" dirty="0">
                <a:solidFill>
                  <a:schemeClr val="tx1"/>
                </a:solidFill>
              </a:rPr>
              <a:t>       - Ensures secure user authentication, efficient data management, and seamless integration with frontend</a:t>
            </a:r>
            <a:r>
              <a:rPr lang="en-US" dirty="0" smtClean="0">
                <a:solidFill>
                  <a:schemeClr val="tx1"/>
                </a:solidFill>
              </a:rPr>
              <a:t>.</a:t>
            </a:r>
          </a:p>
          <a:p>
            <a:pPr lvl="1"/>
            <a:endParaRPr lang="en-US" dirty="0">
              <a:solidFill>
                <a:schemeClr val="tx1"/>
              </a:solidFill>
            </a:endParaRPr>
          </a:p>
          <a:p>
            <a:r>
              <a:rPr lang="en-US" b="1" dirty="0">
                <a:solidFill>
                  <a:schemeClr val="tx1"/>
                </a:solidFill>
              </a:rPr>
              <a:t>Modern Frontend Design:</a:t>
            </a:r>
            <a:endParaRPr lang="en-US" dirty="0">
              <a:solidFill>
                <a:schemeClr val="tx1"/>
              </a:solidFill>
            </a:endParaRPr>
          </a:p>
          <a:p>
            <a:pPr lvl="1"/>
            <a:r>
              <a:rPr lang="en-US" dirty="0" smtClean="0">
                <a:solidFill>
                  <a:schemeClr val="tx1"/>
                </a:solidFill>
              </a:rPr>
              <a:t>       - Utilizes </a:t>
            </a:r>
            <a:r>
              <a:rPr lang="en-US" dirty="0">
                <a:solidFill>
                  <a:schemeClr val="tx1"/>
                </a:solidFill>
              </a:rPr>
              <a:t>HTML, CSS, JavaScript, and Bootstrap for a responsive and visually appealing design.</a:t>
            </a:r>
          </a:p>
          <a:p>
            <a:pPr lvl="1"/>
            <a:r>
              <a:rPr lang="en-US" dirty="0" smtClean="0">
                <a:solidFill>
                  <a:schemeClr val="tx1"/>
                </a:solidFill>
              </a:rPr>
              <a:t>       - Dynamic </a:t>
            </a:r>
            <a:r>
              <a:rPr lang="en-US" dirty="0">
                <a:solidFill>
                  <a:schemeClr val="tx1"/>
                </a:solidFill>
              </a:rPr>
              <a:t>UI elements and smooth transitions enhance usability.</a:t>
            </a:r>
          </a:p>
          <a:p>
            <a:endParaRPr lang="en-US" b="1" dirty="0" smtClean="0">
              <a:solidFill>
                <a:schemeClr val="tx1"/>
              </a:solidFill>
            </a:endParaRPr>
          </a:p>
          <a:p>
            <a:r>
              <a:rPr lang="en-US" b="1" dirty="0" smtClean="0">
                <a:solidFill>
                  <a:schemeClr val="tx1"/>
                </a:solidFill>
              </a:rPr>
              <a:t>Integration </a:t>
            </a:r>
            <a:r>
              <a:rPr lang="en-US" b="1" dirty="0">
                <a:solidFill>
                  <a:schemeClr val="tx1"/>
                </a:solidFill>
              </a:rPr>
              <a:t>with Social Media and External Platforms</a:t>
            </a:r>
            <a:r>
              <a:rPr lang="en-US" b="1" dirty="0" smtClean="0">
                <a:solidFill>
                  <a:schemeClr val="tx1"/>
                </a:solidFill>
              </a:rPr>
              <a:t>:</a:t>
            </a:r>
            <a:endParaRPr lang="en-US" dirty="0" smtClean="0">
              <a:solidFill>
                <a:schemeClr val="tx1"/>
              </a:solidFill>
            </a:endParaRPr>
          </a:p>
          <a:p>
            <a:pPr lvl="1"/>
            <a:r>
              <a:rPr lang="en-US" dirty="0" smtClean="0">
                <a:solidFill>
                  <a:schemeClr val="tx1"/>
                </a:solidFill>
              </a:rPr>
              <a:t>       </a:t>
            </a:r>
            <a:r>
              <a:rPr lang="en-US" dirty="0" smtClean="0">
                <a:solidFill>
                  <a:schemeClr val="tx1"/>
                </a:solidFill>
              </a:rPr>
              <a:t>- </a:t>
            </a:r>
            <a:r>
              <a:rPr lang="en-US" dirty="0" smtClean="0">
                <a:solidFill>
                  <a:schemeClr val="tx1"/>
                </a:solidFill>
              </a:rPr>
              <a:t>Direct </a:t>
            </a:r>
            <a:r>
              <a:rPr lang="en-US" dirty="0">
                <a:solidFill>
                  <a:schemeClr val="tx1"/>
                </a:solidFill>
              </a:rPr>
              <a:t>links to YouTube videos provide additional context and content related to songs</a:t>
            </a:r>
            <a:r>
              <a:rPr lang="en-US" dirty="0" smtClean="0">
                <a:solidFill>
                  <a:schemeClr val="tx1"/>
                </a:solidFill>
              </a:rPr>
              <a:t>.</a:t>
            </a:r>
          </a:p>
          <a:p>
            <a:pPr lvl="1"/>
            <a:endParaRPr lang="en-US" dirty="0" smtClean="0"/>
          </a:p>
          <a:p>
            <a:pPr lvl="1"/>
            <a:r>
              <a:rPr lang="en-US" dirty="0" smtClean="0"/>
              <a:t>With </a:t>
            </a:r>
            <a:r>
              <a:rPr lang="en-US" dirty="0"/>
              <a:t>its user-friendly interface, convenient access to music, personalized features, robust backend architecture, modern frontend design, and seamless integration with social media and external platforms, </a:t>
            </a:r>
            <a:r>
              <a:rPr lang="en-US" dirty="0" err="1"/>
              <a:t>MusicBeats</a:t>
            </a:r>
            <a:r>
              <a:rPr lang="en-US" dirty="0"/>
              <a:t> sets a new standard for online music platforms, empowering users to explore and enjoy music in ways never before possible.</a:t>
            </a:r>
            <a:endParaRPr lang="en-US" dirty="0">
              <a:solidFill>
                <a:schemeClr val="tx1"/>
              </a:solidFill>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05245" y="1178158"/>
            <a:ext cx="8333509" cy="3323987"/>
          </a:xfrm>
          <a:prstGeom prst="rect">
            <a:avLst/>
          </a:prstGeom>
          <a:noFill/>
        </p:spPr>
        <p:txBody>
          <a:bodyPr wrap="square" rtlCol="0">
            <a:spAutoFit/>
          </a:bodyPr>
          <a:lstStyle/>
          <a:p>
            <a:pPr marL="285750" indent="-285750">
              <a:buFont typeface="Arial" panose="020B0604020202020204" pitchFamily="34" charset="0"/>
              <a:buChar char="•"/>
            </a:pPr>
            <a:r>
              <a:rPr lang="en-US" dirty="0"/>
              <a:t>The architecture of </a:t>
            </a:r>
            <a:r>
              <a:rPr lang="en-US" dirty="0" err="1"/>
              <a:t>MusicBeats</a:t>
            </a:r>
            <a:r>
              <a:rPr lang="en-US" dirty="0"/>
              <a:t> involves a well-structured backend built on the Django framework, facilitating efficient data management and user authentication.</a:t>
            </a:r>
          </a:p>
          <a:p>
            <a:pPr marL="285750" indent="-285750">
              <a:buFont typeface="Arial" panose="020B0604020202020204" pitchFamily="34" charset="0"/>
              <a:buChar char="•"/>
            </a:pPr>
            <a:r>
              <a:rPr lang="en-US" dirty="0"/>
              <a:t>The frontend is designed using HTML, CSS, JavaScript, and Bootstrap, ensuring a visually appealing and responsive interface across devices</a:t>
            </a:r>
            <a:r>
              <a:rPr lang="en-US" dirty="0" smtClean="0"/>
              <a:t>.</a:t>
            </a:r>
          </a:p>
          <a:p>
            <a:pPr marL="285750" indent="-285750">
              <a:buFont typeface="Arial" panose="020B0604020202020204" pitchFamily="34" charset="0"/>
              <a:buChar char="•"/>
            </a:pPr>
            <a:r>
              <a:rPr lang="en-US" dirty="0"/>
              <a:t>In terms of modeling, </a:t>
            </a:r>
            <a:r>
              <a:rPr lang="en-US" dirty="0" err="1"/>
              <a:t>MusicBeats</a:t>
            </a:r>
            <a:r>
              <a:rPr lang="en-US" dirty="0"/>
              <a:t> implements a robust database design using Django's Object-Relational Mapping (ORM) to efficiently manage user data, song information, playlists, and user interactions. </a:t>
            </a:r>
            <a:endParaRPr lang="en-US" dirty="0" smtClean="0"/>
          </a:p>
          <a:p>
            <a:pPr marL="285750" indent="-285750">
              <a:buFont typeface="Arial" panose="020B0604020202020204" pitchFamily="34" charset="0"/>
              <a:buChar char="•"/>
            </a:pPr>
            <a:r>
              <a:rPr lang="en-US" dirty="0" smtClean="0"/>
              <a:t>The </a:t>
            </a:r>
            <a:r>
              <a:rPr lang="en-US" dirty="0"/>
              <a:t>database schema is structured to accommodate various user activities, including listening to songs, downloading MP3 files, creating playlists, and adding songs to the "listen later" queue. This ensures that user data is organized and accessible, facilitating seamless navigation and interaction within the platform. </a:t>
            </a:r>
            <a:endParaRPr lang="en-US" dirty="0" smtClean="0"/>
          </a:p>
          <a:p>
            <a:pPr marL="285750" indent="-285750">
              <a:buFont typeface="Arial" panose="020B0604020202020204" pitchFamily="34" charset="0"/>
              <a:buChar char="•"/>
            </a:pPr>
            <a:r>
              <a:rPr lang="en-US" dirty="0" err="1"/>
              <a:t>MusicBeats</a:t>
            </a:r>
            <a:r>
              <a:rPr lang="en-US" dirty="0"/>
              <a:t> tracks key engagement metrics such as active users, session duration, and song plays to evaluate user interaction and platform usage patterns. This data allows </a:t>
            </a:r>
            <a:r>
              <a:rPr lang="en-US" dirty="0" err="1"/>
              <a:t>MusicBeats</a:t>
            </a:r>
            <a:r>
              <a:rPr lang="en-US" dirty="0"/>
              <a:t> to optimize features and content to better align with user preferences and interests.</a:t>
            </a:r>
            <a:r>
              <a:rPr lang="en-US" dirty="0" smtClean="0"/>
              <a:t>.</a:t>
            </a:r>
            <a:endParaRPr lang="en-US" dirty="0"/>
          </a:p>
          <a:p>
            <a:endParaRPr lang="en-US"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427</TotalTime>
  <Words>1219</Words>
  <Application>Microsoft Office PowerPoint</Application>
  <PresentationFormat>On-screen Show (16:9)</PresentationFormat>
  <Paragraphs>117</Paragraphs>
  <Slides>21</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 Page</vt:lpstr>
      <vt:lpstr>Sign Up Page</vt:lpstr>
      <vt:lpstr>Login Page</vt:lpstr>
      <vt:lpstr>All Songs Page</vt:lpstr>
      <vt:lpstr>Services List in Menu </vt:lpstr>
      <vt:lpstr>Your Channel Page </vt:lpstr>
      <vt:lpstr>Upload Music Page </vt:lpstr>
      <vt:lpstr>Watch-Later Page</vt:lpstr>
      <vt:lpstr>History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Subashree</cp:lastModifiedBy>
  <cp:revision>21</cp:revision>
  <dcterms:modified xsi:type="dcterms:W3CDTF">2024-04-07T14:03:10Z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